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0" r:id="rId1"/>
  </p:sldMasterIdLst>
  <p:notesMasterIdLst>
    <p:notesMasterId r:id="rId23"/>
  </p:notesMasterIdLst>
  <p:handoutMasterIdLst>
    <p:handoutMasterId r:id="rId24"/>
  </p:handoutMasterIdLst>
  <p:sldIdLst>
    <p:sldId id="257" r:id="rId2"/>
    <p:sldId id="259" r:id="rId3"/>
    <p:sldId id="321" r:id="rId4"/>
    <p:sldId id="261" r:id="rId5"/>
    <p:sldId id="322" r:id="rId6"/>
    <p:sldId id="323" r:id="rId7"/>
    <p:sldId id="277" r:id="rId8"/>
    <p:sldId id="324" r:id="rId9"/>
    <p:sldId id="340" r:id="rId10"/>
    <p:sldId id="344" r:id="rId11"/>
    <p:sldId id="343" r:id="rId12"/>
    <p:sldId id="345" r:id="rId13"/>
    <p:sldId id="346" r:id="rId14"/>
    <p:sldId id="347" r:id="rId15"/>
    <p:sldId id="348" r:id="rId16"/>
    <p:sldId id="349" r:id="rId17"/>
    <p:sldId id="351" r:id="rId18"/>
    <p:sldId id="350" r:id="rId19"/>
    <p:sldId id="339" r:id="rId20"/>
    <p:sldId id="338" r:id="rId21"/>
    <p:sldId id="312" r:id="rId2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- CBD/FSV Project Slides" id="{418A525C-34AB-4047-B761-C760855C023A}">
          <p14:sldIdLst>
            <p14:sldId id="257"/>
            <p14:sldId id="259"/>
            <p14:sldId id="321"/>
            <p14:sldId id="261"/>
            <p14:sldId id="322"/>
            <p14:sldId id="323"/>
            <p14:sldId id="277"/>
            <p14:sldId id="324"/>
            <p14:sldId id="340"/>
            <p14:sldId id="344"/>
            <p14:sldId id="343"/>
            <p14:sldId id="345"/>
            <p14:sldId id="346"/>
            <p14:sldId id="347"/>
            <p14:sldId id="348"/>
            <p14:sldId id="349"/>
            <p14:sldId id="351"/>
            <p14:sldId id="350"/>
            <p14:sldId id="339"/>
            <p14:sldId id="338"/>
            <p14:sldId id="31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usana Charm" initials="SC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5B0C"/>
    <a:srgbClr val="737373"/>
    <a:srgbClr val="E46C0A"/>
    <a:srgbClr val="F56324"/>
    <a:srgbClr val="F16124"/>
    <a:srgbClr val="E86124"/>
    <a:srgbClr val="EB7743"/>
    <a:srgbClr val="E4500E"/>
    <a:srgbClr val="F2682A"/>
    <a:srgbClr val="F1581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425" autoAdjust="0"/>
    <p:restoredTop sz="99614" autoAdjust="0"/>
  </p:normalViewPr>
  <p:slideViewPr>
    <p:cSldViewPr>
      <p:cViewPr varScale="1">
        <p:scale>
          <a:sx n="114" d="100"/>
          <a:sy n="114" d="100"/>
        </p:scale>
        <p:origin x="1132" y="5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43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>
      <p:cViewPr varScale="1">
        <p:scale>
          <a:sx n="85" d="100"/>
          <a:sy n="85" d="100"/>
        </p:scale>
        <p:origin x="-3150" y="-9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1303EF-AD15-4227-9354-54128173AB36}" type="datetimeFigureOut">
              <a:rPr lang="en-US" smtClean="0"/>
              <a:pPr/>
              <a:t>4/19/2018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DA7ACA-9A37-4C3A-8A74-FF259E36D5B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33148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89E809-A3F5-4180-9E5D-1DC4E664C5B9}" type="datetimeFigureOut">
              <a:rPr lang="en-US" smtClean="0"/>
              <a:pPr/>
              <a:t>4/19/2018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74D96A-2272-4748-B3BC-37E9362F564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4138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Picture is a Lee picture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AE8FA98-4F0D-44F6-9EFC-0E790250A74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28601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Picture is a Lee picture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AE8FA98-4F0D-44F6-9EFC-0E790250A74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98406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Picture is a Lee picture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AE8FA98-4F0D-44F6-9EFC-0E790250A74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98406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Picture is a Lee picture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AE8FA98-4F0D-44F6-9EFC-0E790250A74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98406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jpeg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jpeg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4.png"/><Relationship Id="rId3" Type="http://schemas.openxmlformats.org/officeDocument/2006/relationships/image" Target="../media/image12.jpeg"/><Relationship Id="rId7" Type="http://schemas.openxmlformats.org/officeDocument/2006/relationships/hyperlink" Target="https://www.linkedin.com/company/alvanon" TargetMode="External"/><Relationship Id="rId12" Type="http://schemas.openxmlformats.org/officeDocument/2006/relationships/image" Target="../media/image16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png"/><Relationship Id="rId11" Type="http://schemas.openxmlformats.org/officeDocument/2006/relationships/hyperlink" Target="https://www.youtube.com/alvacorner" TargetMode="External"/><Relationship Id="rId5" Type="http://schemas.openxmlformats.org/officeDocument/2006/relationships/hyperlink" Target="https://www.facebook.com/Alvanon" TargetMode="External"/><Relationship Id="rId10" Type="http://schemas.openxmlformats.org/officeDocument/2006/relationships/image" Target="../media/image15.png"/><Relationship Id="rId4" Type="http://schemas.openxmlformats.org/officeDocument/2006/relationships/hyperlink" Target="http://www.alvanon.com/" TargetMode="External"/><Relationship Id="rId9" Type="http://schemas.openxmlformats.org/officeDocument/2006/relationships/hyperlink" Target="https://twitter.com/alvanon" TargetMode="External"/><Relationship Id="rId14" Type="http://schemas.openxmlformats.org/officeDocument/2006/relationships/image" Target="../media/image1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Cover (Presentatio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-8470" y="-8467"/>
            <a:ext cx="5353312" cy="686525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49000">
                <a:schemeClr val="bg1">
                  <a:shade val="67500"/>
                  <a:satMod val="115000"/>
                  <a:lumMod val="0"/>
                  <a:lumOff val="100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2" descr="V:\Corporate\Sales Support\Alvanon Overview\Corporate Presentations\Corporate Exec Overview\Images\Cover page\FINAL\CorpPPT_CoverPage-02.jp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08"/>
          <a:stretch/>
        </p:blipFill>
        <p:spPr bwMode="auto">
          <a:xfrm>
            <a:off x="5344842" y="-8626"/>
            <a:ext cx="3809582" cy="6873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32668" y="3810000"/>
            <a:ext cx="3191029" cy="16002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2200" b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5727968" y="1524000"/>
            <a:ext cx="3201080" cy="2116822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200" b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21" name="Picture 7" descr="C:\Users\scharm\Desktop\AlvanonLogo_2015_Square_Logo_Tagline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610" y="1280274"/>
            <a:ext cx="3772390" cy="3620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-7481" y="-23751"/>
            <a:ext cx="5352323" cy="6891275"/>
          </a:xfrm>
          <a:prstGeom prst="rect">
            <a:avLst/>
          </a:prstGeom>
        </p:spPr>
        <p:txBody>
          <a:bodyPr anchor="t"/>
          <a:lstStyle>
            <a:lvl1pPr algn="l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Text Placeholder 27"/>
          <p:cNvSpPr>
            <a:spLocks noGrp="1"/>
          </p:cNvSpPr>
          <p:nvPr>
            <p:ph type="body" sz="quarter" idx="11"/>
          </p:nvPr>
        </p:nvSpPr>
        <p:spPr>
          <a:xfrm>
            <a:off x="5730875" y="5791200"/>
            <a:ext cx="3203575" cy="83820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36" name="Group 35"/>
          <p:cNvGrpSpPr/>
          <p:nvPr userDrawn="1"/>
        </p:nvGrpSpPr>
        <p:grpSpPr>
          <a:xfrm>
            <a:off x="5344842" y="296620"/>
            <a:ext cx="3809582" cy="918032"/>
            <a:chOff x="5344842" y="296620"/>
            <a:chExt cx="3809582" cy="918032"/>
          </a:xfrm>
        </p:grpSpPr>
        <p:sp>
          <p:nvSpPr>
            <p:cNvPr id="37" name="Rectangle 36"/>
            <p:cNvSpPr/>
            <p:nvPr userDrawn="1"/>
          </p:nvSpPr>
          <p:spPr>
            <a:xfrm>
              <a:off x="5344842" y="604844"/>
              <a:ext cx="3809582" cy="609808"/>
            </a:xfrm>
            <a:prstGeom prst="rect">
              <a:avLst/>
            </a:prstGeom>
            <a:solidFill>
              <a:schemeClr val="bg1"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extBox 37"/>
            <p:cNvSpPr txBox="1"/>
            <p:nvPr userDrawn="1"/>
          </p:nvSpPr>
          <p:spPr>
            <a:xfrm>
              <a:off x="5747278" y="633943"/>
              <a:ext cx="2133600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500" b="0" dirty="0">
                  <a:solidFill>
                    <a:schemeClr val="bg1"/>
                  </a:solidFill>
                </a:rPr>
                <a:t>The</a:t>
              </a:r>
              <a:r>
                <a:rPr lang="en-US" sz="1500" b="0" baseline="0" dirty="0">
                  <a:solidFill>
                    <a:schemeClr val="bg1"/>
                  </a:solidFill>
                </a:rPr>
                <a:t> Global Apparel </a:t>
              </a:r>
            </a:p>
            <a:p>
              <a:r>
                <a:rPr lang="en-US" sz="1500" b="0" baseline="0" dirty="0">
                  <a:solidFill>
                    <a:schemeClr val="bg1"/>
                  </a:solidFill>
                </a:rPr>
                <a:t>Business Expert.</a:t>
              </a:r>
              <a:endParaRPr lang="en-US" sz="1500" b="0" dirty="0">
                <a:solidFill>
                  <a:schemeClr val="bg1"/>
                </a:solidFill>
              </a:endParaRPr>
            </a:p>
          </p:txBody>
        </p:sp>
        <p:pic>
          <p:nvPicPr>
            <p:cNvPr id="39" name="Picture 2" descr="V:\Corporate\Brand ID\Logos\2010\Alvanon Logo\To Distribute\Alvanon Logo - To Distribute\Alvanon_Logo(TEXT-ONLY)_Web-Screen_RGB_72dpi(TransparentBG).png"/>
            <p:cNvPicPr>
              <a:picLocks noChangeAspect="1" noChangeArrowheads="1"/>
            </p:cNvPicPr>
            <p:nvPr userDrawn="1"/>
          </p:nvPicPr>
          <p:blipFill rotWithShape="1">
            <a:blip r:embed="rId4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5688"/>
            <a:stretch/>
          </p:blipFill>
          <p:spPr bwMode="auto">
            <a:xfrm>
              <a:off x="5810850" y="296620"/>
              <a:ext cx="1170395" cy="2251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573723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Custom 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8"/>
          <p:cNvSpPr>
            <a:spLocks noGrp="1"/>
          </p:cNvSpPr>
          <p:nvPr>
            <p:ph type="pic" sz="quarter" idx="12" hasCustomPrompt="1"/>
          </p:nvPr>
        </p:nvSpPr>
        <p:spPr>
          <a:xfrm>
            <a:off x="5341959" y="-8388"/>
            <a:ext cx="3811379" cy="6375884"/>
          </a:xfrm>
          <a:gradFill flip="none" rotWithShape="1">
            <a:gsLst>
              <a:gs pos="0">
                <a:schemeClr val="bg1"/>
              </a:gs>
              <a:gs pos="100000">
                <a:schemeClr val="bg1">
                  <a:alpha val="57000"/>
                </a:schemeClr>
              </a:gs>
            </a:gsLst>
            <a:lin ang="0" scaled="1"/>
            <a:tileRect/>
          </a:gradFill>
        </p:spPr>
        <p:txBody>
          <a:bodyPr anchor="ctr">
            <a:normAutofit/>
          </a:bodyPr>
          <a:lstStyle>
            <a:lvl1pPr marL="0" indent="0" algn="ctr">
              <a:buNone/>
              <a:defRPr sz="1200" i="1">
                <a:ln>
                  <a:noFill/>
                </a:ln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[ Click here to insert image. ]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478172" y="-8388"/>
            <a:ext cx="6754811" cy="6375884"/>
          </a:xfrm>
          <a:gradFill flip="none" rotWithShape="1">
            <a:gsLst>
              <a:gs pos="72000">
                <a:schemeClr val="bg1"/>
              </a:gs>
              <a:gs pos="100000">
                <a:schemeClr val="bg1">
                  <a:alpha val="0"/>
                </a:schemeClr>
              </a:gs>
              <a:gs pos="80000">
                <a:schemeClr val="bg1">
                  <a:alpha val="87000"/>
                </a:schemeClr>
              </a:gs>
            </a:gsLst>
            <a:lin ang="0" scaled="1"/>
            <a:tileRect/>
          </a:gradFill>
        </p:spPr>
        <p:txBody>
          <a:bodyPr anchor="ctr"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800100" indent="-342900">
              <a:buFont typeface="Arial"/>
              <a:buChar char="•"/>
              <a:defRPr sz="20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5"/>
          </p:nvPr>
        </p:nvSpPr>
        <p:spPr>
          <a:xfrm>
            <a:off x="3124200" y="6433453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Company Name</a:t>
            </a:r>
            <a:endParaRPr lang="en-US" dirty="0"/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0FB65EFE-AC83-4BBB-AD15-B8ED458EBE8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38150" y="152400"/>
            <a:ext cx="8229600" cy="63976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idx="1"/>
          </p:nvPr>
        </p:nvSpPr>
        <p:spPr>
          <a:xfrm>
            <a:off x="476250" y="914400"/>
            <a:ext cx="4562475" cy="5257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462438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3124200" y="6433453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FB65EFE-AC83-4BBB-AD15-B8ED458EBE8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323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3_Cover (Presentatio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-8470" y="-8467"/>
            <a:ext cx="5353312" cy="686525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49000">
                <a:schemeClr val="bg1">
                  <a:shade val="67500"/>
                  <a:satMod val="115000"/>
                  <a:lumMod val="0"/>
                  <a:lumOff val="100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2" descr="V:\Corporate\Sales Support\Alvanon Overview\Corporate Presentations\Corporate Exec Overview\Images\Cover page\FINAL\CorpPPT_CoverPage-02.jp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08"/>
          <a:stretch/>
        </p:blipFill>
        <p:spPr bwMode="auto">
          <a:xfrm>
            <a:off x="5344842" y="-8626"/>
            <a:ext cx="3809582" cy="6873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32668" y="3810000"/>
            <a:ext cx="3191029" cy="16002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2200" b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5727968" y="1524000"/>
            <a:ext cx="3201080" cy="2116822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200" b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21" name="Picture 7" descr="C:\Users\scharm\Desktop\AlvanonLogo_2015_Square_Logo_Tagline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610" y="1280274"/>
            <a:ext cx="3772390" cy="3620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-7481" y="-23751"/>
            <a:ext cx="5352323" cy="6891275"/>
          </a:xfrm>
          <a:prstGeom prst="rect">
            <a:avLst/>
          </a:prstGeom>
        </p:spPr>
        <p:txBody>
          <a:bodyPr anchor="t"/>
          <a:lstStyle>
            <a:lvl1pPr algn="l"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8" name="Text Placeholder 27"/>
          <p:cNvSpPr>
            <a:spLocks noGrp="1"/>
          </p:cNvSpPr>
          <p:nvPr>
            <p:ph type="body" sz="quarter" idx="11"/>
          </p:nvPr>
        </p:nvSpPr>
        <p:spPr>
          <a:xfrm>
            <a:off x="5730875" y="5791200"/>
            <a:ext cx="3203575" cy="83820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4" name="Group 35"/>
          <p:cNvGrpSpPr/>
          <p:nvPr userDrawn="1"/>
        </p:nvGrpSpPr>
        <p:grpSpPr>
          <a:xfrm>
            <a:off x="5344842" y="296620"/>
            <a:ext cx="3809582" cy="918032"/>
            <a:chOff x="5344842" y="296620"/>
            <a:chExt cx="3809582" cy="918032"/>
          </a:xfrm>
        </p:grpSpPr>
        <p:sp>
          <p:nvSpPr>
            <p:cNvPr id="37" name="Rectangle 36"/>
            <p:cNvSpPr/>
            <p:nvPr userDrawn="1"/>
          </p:nvSpPr>
          <p:spPr>
            <a:xfrm>
              <a:off x="5344842" y="604844"/>
              <a:ext cx="3809582" cy="609808"/>
            </a:xfrm>
            <a:prstGeom prst="rect">
              <a:avLst/>
            </a:prstGeom>
            <a:solidFill>
              <a:schemeClr val="bg1"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extBox 37"/>
            <p:cNvSpPr txBox="1"/>
            <p:nvPr userDrawn="1"/>
          </p:nvSpPr>
          <p:spPr>
            <a:xfrm>
              <a:off x="5747278" y="633943"/>
              <a:ext cx="2133600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500" b="0" dirty="0">
                  <a:solidFill>
                    <a:schemeClr val="bg1"/>
                  </a:solidFill>
                </a:rPr>
                <a:t>The</a:t>
              </a:r>
              <a:r>
                <a:rPr lang="en-US" sz="1500" b="0" baseline="0" dirty="0">
                  <a:solidFill>
                    <a:schemeClr val="bg1"/>
                  </a:solidFill>
                </a:rPr>
                <a:t> Global Apparel </a:t>
              </a:r>
            </a:p>
            <a:p>
              <a:r>
                <a:rPr lang="en-US" sz="1500" b="0" baseline="0" dirty="0">
                  <a:solidFill>
                    <a:schemeClr val="bg1"/>
                  </a:solidFill>
                </a:rPr>
                <a:t>Business Expert.</a:t>
              </a:r>
              <a:endParaRPr lang="en-US" sz="1500" b="0" dirty="0">
                <a:solidFill>
                  <a:schemeClr val="bg1"/>
                </a:solidFill>
              </a:endParaRPr>
            </a:p>
          </p:txBody>
        </p:sp>
        <p:pic>
          <p:nvPicPr>
            <p:cNvPr id="39" name="Picture 2" descr="V:\Corporate\Brand ID\Logos\2010\Alvanon Logo\To Distribute\Alvanon Logo - To Distribute\Alvanon_Logo(TEXT-ONLY)_Web-Screen_RGB_72dpi(TransparentBG).png"/>
            <p:cNvPicPr>
              <a:picLocks noChangeAspect="1" noChangeArrowheads="1"/>
            </p:cNvPicPr>
            <p:nvPr userDrawn="1"/>
          </p:nvPicPr>
          <p:blipFill rotWithShape="1">
            <a:blip r:embed="rId4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5688"/>
            <a:stretch/>
          </p:blipFill>
          <p:spPr bwMode="auto">
            <a:xfrm>
              <a:off x="5810850" y="296620"/>
              <a:ext cx="1170395" cy="2251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5" name="Picture 3"/>
          <p:cNvPicPr>
            <a:picLocks noChangeAspect="1" noChangeArrowheads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87"/>
          <a:stretch/>
        </p:blipFill>
        <p:spPr bwMode="auto">
          <a:xfrm>
            <a:off x="0" y="-15765"/>
            <a:ext cx="5312979" cy="6857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73723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1_Cover (Presentatio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-8470" y="-8467"/>
            <a:ext cx="5353312" cy="686525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49000">
                <a:schemeClr val="bg1">
                  <a:shade val="67500"/>
                  <a:satMod val="115000"/>
                  <a:lumMod val="0"/>
                  <a:lumOff val="100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2" descr="V:\Corporate\Sales Support\Alvanon Overview\Corporate Presentations\Corporate Exec Overview\Images\Cover page\FINAL\CorpPPT_CoverPage-02.jp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08"/>
          <a:stretch/>
        </p:blipFill>
        <p:spPr bwMode="auto">
          <a:xfrm>
            <a:off x="5344842" y="-8626"/>
            <a:ext cx="3809582" cy="6873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32668" y="3810000"/>
            <a:ext cx="3191029" cy="16002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2200" b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5727968" y="1524000"/>
            <a:ext cx="3201080" cy="2116822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200" b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21" name="Picture 7" descr="C:\Users\scharm\Desktop\AlvanonLogo_2015_Square_Logo_Tagline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610" y="1280274"/>
            <a:ext cx="3772390" cy="3620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-7481" y="-23751"/>
            <a:ext cx="5352323" cy="6891275"/>
          </a:xfrm>
          <a:prstGeom prst="rect">
            <a:avLst/>
          </a:prstGeom>
        </p:spPr>
        <p:txBody>
          <a:bodyPr anchor="t"/>
          <a:lstStyle>
            <a:lvl1pPr algn="l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Text Placeholder 27"/>
          <p:cNvSpPr>
            <a:spLocks noGrp="1"/>
          </p:cNvSpPr>
          <p:nvPr>
            <p:ph type="body" sz="quarter" idx="11"/>
          </p:nvPr>
        </p:nvSpPr>
        <p:spPr>
          <a:xfrm>
            <a:off x="5730875" y="5791200"/>
            <a:ext cx="3203575" cy="83820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4" name="Group 35"/>
          <p:cNvGrpSpPr/>
          <p:nvPr userDrawn="1"/>
        </p:nvGrpSpPr>
        <p:grpSpPr>
          <a:xfrm>
            <a:off x="5344842" y="296620"/>
            <a:ext cx="3809582" cy="918032"/>
            <a:chOff x="5344842" y="296620"/>
            <a:chExt cx="3809582" cy="918032"/>
          </a:xfrm>
        </p:grpSpPr>
        <p:sp>
          <p:nvSpPr>
            <p:cNvPr id="37" name="Rectangle 36"/>
            <p:cNvSpPr/>
            <p:nvPr userDrawn="1"/>
          </p:nvSpPr>
          <p:spPr>
            <a:xfrm>
              <a:off x="5344842" y="604844"/>
              <a:ext cx="3809582" cy="609808"/>
            </a:xfrm>
            <a:prstGeom prst="rect">
              <a:avLst/>
            </a:prstGeom>
            <a:solidFill>
              <a:schemeClr val="bg1"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extBox 37"/>
            <p:cNvSpPr txBox="1"/>
            <p:nvPr userDrawn="1"/>
          </p:nvSpPr>
          <p:spPr>
            <a:xfrm>
              <a:off x="5747278" y="633943"/>
              <a:ext cx="2133600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500" b="0" dirty="0">
                  <a:solidFill>
                    <a:schemeClr val="bg1"/>
                  </a:solidFill>
                </a:rPr>
                <a:t>The</a:t>
              </a:r>
              <a:r>
                <a:rPr lang="en-US" sz="1500" b="0" baseline="0" dirty="0">
                  <a:solidFill>
                    <a:schemeClr val="bg1"/>
                  </a:solidFill>
                </a:rPr>
                <a:t> Global Apparel </a:t>
              </a:r>
            </a:p>
            <a:p>
              <a:r>
                <a:rPr lang="en-US" sz="1500" b="0" baseline="0" dirty="0">
                  <a:solidFill>
                    <a:schemeClr val="bg1"/>
                  </a:solidFill>
                </a:rPr>
                <a:t>Business Expert.</a:t>
              </a:r>
              <a:endParaRPr lang="en-US" sz="1500" b="0" dirty="0">
                <a:solidFill>
                  <a:schemeClr val="bg1"/>
                </a:solidFill>
              </a:endParaRPr>
            </a:p>
          </p:txBody>
        </p:sp>
        <p:pic>
          <p:nvPicPr>
            <p:cNvPr id="39" name="Picture 2" descr="V:\Corporate\Brand ID\Logos\2010\Alvanon Logo\To Distribute\Alvanon Logo - To Distribute\Alvanon_Logo(TEXT-ONLY)_Web-Screen_RGB_72dpi(TransparentBG).png"/>
            <p:cNvPicPr>
              <a:picLocks noChangeAspect="1" noChangeArrowheads="1"/>
            </p:cNvPicPr>
            <p:nvPr userDrawn="1"/>
          </p:nvPicPr>
          <p:blipFill rotWithShape="1">
            <a:blip r:embed="rId4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5688"/>
            <a:stretch/>
          </p:blipFill>
          <p:spPr bwMode="auto">
            <a:xfrm>
              <a:off x="5810850" y="296620"/>
              <a:ext cx="1170395" cy="2251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4" name="Picture 5"/>
          <p:cNvPicPr>
            <a:picLocks noChangeAspect="1" noChangeArrowheads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53" t="3319" r="1688" b="8004"/>
          <a:stretch/>
        </p:blipFill>
        <p:spPr bwMode="auto">
          <a:xfrm>
            <a:off x="-1" y="0"/>
            <a:ext cx="5334001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73723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2_Cover (Presentatio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-8470" y="-8467"/>
            <a:ext cx="5353312" cy="686525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49000">
                <a:schemeClr val="bg1">
                  <a:shade val="67500"/>
                  <a:satMod val="115000"/>
                  <a:lumMod val="0"/>
                  <a:lumOff val="100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2" descr="V:\Corporate\Sales Support\Alvanon Overview\Corporate Presentations\Corporate Exec Overview\Images\Cover page\FINAL\CorpPPT_CoverPage-02.jp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08"/>
          <a:stretch/>
        </p:blipFill>
        <p:spPr bwMode="auto">
          <a:xfrm>
            <a:off x="5344842" y="-8626"/>
            <a:ext cx="3809582" cy="6873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32668" y="3810000"/>
            <a:ext cx="3191029" cy="16002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2200" b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5727968" y="1524000"/>
            <a:ext cx="3201080" cy="2116822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200" b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21" name="Picture 7" descr="C:\Users\scharm\Desktop\AlvanonLogo_2015_Square_Logo_Tagline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610" y="1280274"/>
            <a:ext cx="3772390" cy="3620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-7481" y="-23751"/>
            <a:ext cx="5352323" cy="6891275"/>
          </a:xfrm>
          <a:prstGeom prst="rect">
            <a:avLst/>
          </a:prstGeom>
        </p:spPr>
        <p:txBody>
          <a:bodyPr anchor="t"/>
          <a:lstStyle>
            <a:lvl1pPr algn="l"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8" name="Text Placeholder 27"/>
          <p:cNvSpPr>
            <a:spLocks noGrp="1"/>
          </p:cNvSpPr>
          <p:nvPr>
            <p:ph type="body" sz="quarter" idx="11"/>
          </p:nvPr>
        </p:nvSpPr>
        <p:spPr>
          <a:xfrm>
            <a:off x="5730875" y="5791200"/>
            <a:ext cx="3203575" cy="83820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4" name="Group 35"/>
          <p:cNvGrpSpPr/>
          <p:nvPr userDrawn="1"/>
        </p:nvGrpSpPr>
        <p:grpSpPr>
          <a:xfrm>
            <a:off x="5344842" y="296620"/>
            <a:ext cx="3809582" cy="918032"/>
            <a:chOff x="5344842" y="296620"/>
            <a:chExt cx="3809582" cy="918032"/>
          </a:xfrm>
        </p:grpSpPr>
        <p:sp>
          <p:nvSpPr>
            <p:cNvPr id="37" name="Rectangle 36"/>
            <p:cNvSpPr/>
            <p:nvPr userDrawn="1"/>
          </p:nvSpPr>
          <p:spPr>
            <a:xfrm>
              <a:off x="5344842" y="604844"/>
              <a:ext cx="3809582" cy="609808"/>
            </a:xfrm>
            <a:prstGeom prst="rect">
              <a:avLst/>
            </a:prstGeom>
            <a:solidFill>
              <a:schemeClr val="bg1"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extBox 37"/>
            <p:cNvSpPr txBox="1"/>
            <p:nvPr userDrawn="1"/>
          </p:nvSpPr>
          <p:spPr>
            <a:xfrm>
              <a:off x="5747278" y="633943"/>
              <a:ext cx="2133600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500" b="0" dirty="0">
                  <a:solidFill>
                    <a:schemeClr val="bg1"/>
                  </a:solidFill>
                </a:rPr>
                <a:t>The</a:t>
              </a:r>
              <a:r>
                <a:rPr lang="en-US" sz="1500" b="0" baseline="0" dirty="0">
                  <a:solidFill>
                    <a:schemeClr val="bg1"/>
                  </a:solidFill>
                </a:rPr>
                <a:t> Global Apparel </a:t>
              </a:r>
            </a:p>
            <a:p>
              <a:r>
                <a:rPr lang="en-US" sz="1500" b="0" baseline="0" dirty="0">
                  <a:solidFill>
                    <a:schemeClr val="bg1"/>
                  </a:solidFill>
                </a:rPr>
                <a:t>Business Expert.</a:t>
              </a:r>
              <a:endParaRPr lang="en-US" sz="1500" b="0" dirty="0">
                <a:solidFill>
                  <a:schemeClr val="bg1"/>
                </a:solidFill>
              </a:endParaRPr>
            </a:p>
          </p:txBody>
        </p:sp>
        <p:pic>
          <p:nvPicPr>
            <p:cNvPr id="39" name="Picture 2" descr="V:\Corporate\Brand ID\Logos\2010\Alvanon Logo\To Distribute\Alvanon Logo - To Distribute\Alvanon_Logo(TEXT-ONLY)_Web-Screen_RGB_72dpi(TransparentBG).png"/>
            <p:cNvPicPr>
              <a:picLocks noChangeAspect="1" noChangeArrowheads="1"/>
            </p:cNvPicPr>
            <p:nvPr userDrawn="1"/>
          </p:nvPicPr>
          <p:blipFill rotWithShape="1">
            <a:blip r:embed="rId4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5688"/>
            <a:stretch/>
          </p:blipFill>
          <p:spPr bwMode="auto">
            <a:xfrm>
              <a:off x="5810850" y="296620"/>
              <a:ext cx="1170395" cy="2251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4" name="Picture 13" descr="family.JPG"/>
          <p:cNvPicPr>
            <a:picLocks noChangeAspect="1"/>
          </p:cNvPicPr>
          <p:nvPr userDrawn="1"/>
        </p:nvPicPr>
        <p:blipFill>
          <a:blip r:embed="rId6" cstate="print"/>
          <a:srcRect l="2778" t="3948" b="7213"/>
          <a:stretch>
            <a:fillRect/>
          </a:stretch>
        </p:blipFill>
        <p:spPr>
          <a:xfrm>
            <a:off x="0" y="0"/>
            <a:ext cx="533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723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/Quote (Sing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8389" y="-8390"/>
            <a:ext cx="9161092" cy="6866389"/>
          </a:xfrm>
          <a:prstGeom prst="rect">
            <a:avLst/>
          </a:prstGeom>
          <a:gradFill flip="none" rotWithShape="1">
            <a:gsLst>
              <a:gs pos="0">
                <a:srgbClr val="EB7743">
                  <a:shade val="30000"/>
                  <a:satMod val="115000"/>
                  <a:lumMod val="95000"/>
                  <a:lumOff val="5000"/>
                </a:srgbClr>
              </a:gs>
              <a:gs pos="34000">
                <a:srgbClr val="EB7743">
                  <a:shade val="67500"/>
                  <a:satMod val="115000"/>
                  <a:lumMod val="94000"/>
                  <a:lumOff val="6000"/>
                </a:srgbClr>
              </a:gs>
              <a:gs pos="82000">
                <a:srgbClr val="EB7743">
                  <a:shade val="100000"/>
                  <a:satMod val="115000"/>
                  <a:lumMod val="90000"/>
                  <a:lumOff val="10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909582"/>
            <a:ext cx="8229600" cy="595618"/>
          </a:xfrm>
          <a:prstGeom prst="rect">
            <a:avLst/>
          </a:prstGeom>
          <a:effectLst>
            <a:reflection blurRad="38100" stA="75000" endPos="65000" dir="5400000" sy="-100000" algn="bl" rotWithShape="0"/>
          </a:effectLst>
        </p:spPr>
        <p:txBody>
          <a:bodyPr/>
          <a:lstStyle>
            <a:lvl1pPr algn="ctr">
              <a:defRPr b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21811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/Quote (Paragraph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8389" y="-8389"/>
            <a:ext cx="9161092" cy="6417892"/>
          </a:xfrm>
          <a:prstGeom prst="rect">
            <a:avLst/>
          </a:prstGeom>
          <a:gradFill flip="none" rotWithShape="1">
            <a:gsLst>
              <a:gs pos="0">
                <a:srgbClr val="EB7743">
                  <a:shade val="30000"/>
                  <a:satMod val="115000"/>
                  <a:lumMod val="95000"/>
                  <a:lumOff val="5000"/>
                </a:srgbClr>
              </a:gs>
              <a:gs pos="34000">
                <a:srgbClr val="EB7743">
                  <a:shade val="67500"/>
                  <a:satMod val="115000"/>
                  <a:lumMod val="94000"/>
                  <a:lumOff val="6000"/>
                </a:srgbClr>
              </a:gs>
              <a:gs pos="82000">
                <a:srgbClr val="EB7743">
                  <a:shade val="100000"/>
                  <a:satMod val="115000"/>
                  <a:lumMod val="90000"/>
                  <a:lumOff val="10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\\ALVAFILE\Marketing\Media &amp; PR\=== Media Library ===\Image Bank\___Photography\Stock Images\Design and Production\Texture\Linen\Linen_Texture (PPT-BG)_DarkGray2.jp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-13792" y="-13791"/>
            <a:ext cx="9180585" cy="6871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 userDrawn="1"/>
        </p:nvSpPr>
        <p:spPr>
          <a:xfrm>
            <a:off x="-13792" y="3137848"/>
            <a:ext cx="9180585" cy="37338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35000"/>
                </a:schemeClr>
              </a:gs>
              <a:gs pos="50000">
                <a:schemeClr val="tx1">
                  <a:alpha val="25000"/>
                </a:schemeClr>
              </a:gs>
              <a:gs pos="10000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1129020"/>
            <a:ext cx="7010400" cy="4204980"/>
          </a:xfrm>
          <a:prstGeom prst="rect">
            <a:avLst/>
          </a:prstGeom>
          <a:effectLst/>
        </p:spPr>
        <p:txBody>
          <a:bodyPr/>
          <a:lstStyle>
            <a:lvl1pPr algn="ctr">
              <a:defRPr b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37146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V:\Media &amp; PR\=== Media Library ===\Image Bank\___Photography\Stock Images\Consumer\Apparel\Shirts_On_Hanger2.jp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385" r="3385" b="-676"/>
          <a:stretch/>
        </p:blipFill>
        <p:spPr bwMode="auto">
          <a:xfrm>
            <a:off x="-12700" y="-1"/>
            <a:ext cx="9182100" cy="6934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 userDrawn="1"/>
        </p:nvSpPr>
        <p:spPr>
          <a:xfrm>
            <a:off x="1981317" y="990600"/>
            <a:ext cx="7176331" cy="6858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1981200" y="1829276"/>
            <a:ext cx="7190096" cy="4266724"/>
          </a:xfrm>
          <a:prstGeom prst="rect">
            <a:avLst/>
          </a:prstGeom>
          <a:solidFill>
            <a:srgbClr val="EB7743">
              <a:alpha val="94902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2286000" y="973666"/>
            <a:ext cx="6863333" cy="70182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 b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8" name="Text Placeholder 14"/>
          <p:cNvSpPr>
            <a:spLocks noGrp="1"/>
          </p:cNvSpPr>
          <p:nvPr>
            <p:ph type="body" sz="quarter" idx="12"/>
          </p:nvPr>
        </p:nvSpPr>
        <p:spPr>
          <a:xfrm>
            <a:off x="2304799" y="1981200"/>
            <a:ext cx="6785944" cy="3886200"/>
          </a:xfrm>
          <a:prstGeom prst="rect">
            <a:avLst/>
          </a:prstGeom>
        </p:spPr>
        <p:txBody>
          <a:bodyPr anchor="ctr"/>
          <a:lstStyle>
            <a:lvl1pPr marL="457200" indent="-457200">
              <a:buClr>
                <a:schemeClr val="bg1"/>
              </a:buClr>
              <a:buFont typeface="Calibri" panose="020F0502020204030204" pitchFamily="34" charset="0"/>
              <a:buChar char="+"/>
              <a:defRPr sz="2400" b="1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j-lt"/>
              </a:defRPr>
            </a:lvl1pPr>
            <a:lvl2pPr>
              <a:buClr>
                <a:schemeClr val="tx1">
                  <a:lumMod val="65000"/>
                  <a:lumOff val="35000"/>
                </a:schemeClr>
              </a:buCl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1143000" indent="-228600"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1600200" indent="-228600"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234147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uiExpand="1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8389" y="0"/>
            <a:ext cx="9160778" cy="6858000"/>
          </a:xfrm>
          <a:prstGeom prst="rect">
            <a:avLst/>
          </a:prstGeom>
          <a:solidFill>
            <a:srgbClr val="EB77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5"/>
          <p:cNvSpPr>
            <a:spLocks noGrp="1"/>
          </p:cNvSpPr>
          <p:nvPr>
            <p:ph type="title"/>
          </p:nvPr>
        </p:nvSpPr>
        <p:spPr>
          <a:xfrm>
            <a:off x="722313" y="2008543"/>
            <a:ext cx="7772400" cy="1362075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idx="1"/>
          </p:nvPr>
        </p:nvSpPr>
        <p:spPr>
          <a:xfrm>
            <a:off x="722313" y="3376613"/>
            <a:ext cx="7772400" cy="1500187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76777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Thank You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27" t="10714" r="15327" b="138"/>
          <a:stretch/>
        </p:blipFill>
        <p:spPr bwMode="auto">
          <a:xfrm>
            <a:off x="-9896" y="-11876"/>
            <a:ext cx="5343896" cy="6869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3" descr="V:\Corporate\Sales Support\Alvanon Overview\Corporate Presentations\Corporate Exec Overview\Images\Cover page\FINAL\CorpPPT_BGImages_ThankYou-02.jpg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199"/>
          <a:stretch/>
        </p:blipFill>
        <p:spPr bwMode="auto">
          <a:xfrm>
            <a:off x="5332021" y="-11875"/>
            <a:ext cx="3833934" cy="6880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 Placeholder 2"/>
          <p:cNvSpPr>
            <a:spLocks noGrp="1"/>
          </p:cNvSpPr>
          <p:nvPr>
            <p:ph type="body" idx="20" hasCustomPrompt="1"/>
          </p:nvPr>
        </p:nvSpPr>
        <p:spPr>
          <a:xfrm>
            <a:off x="6085367" y="3429000"/>
            <a:ext cx="2449033" cy="30480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 algn="l">
              <a:buNone/>
              <a:defRPr sz="1600" b="1" i="0" baseline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&lt; Name &gt;</a:t>
            </a:r>
          </a:p>
        </p:txBody>
      </p:sp>
      <p:sp>
        <p:nvSpPr>
          <p:cNvPr id="25" name="Text Placeholder 2"/>
          <p:cNvSpPr>
            <a:spLocks noGrp="1"/>
          </p:cNvSpPr>
          <p:nvPr>
            <p:ph type="body" idx="21" hasCustomPrompt="1"/>
          </p:nvPr>
        </p:nvSpPr>
        <p:spPr>
          <a:xfrm>
            <a:off x="6085367" y="3733800"/>
            <a:ext cx="2449033" cy="30480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 algn="l">
              <a:buNone/>
              <a:defRPr sz="1600" b="0" i="0" baseline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&lt; Phone &gt;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idx="23" hasCustomPrompt="1"/>
          </p:nvPr>
        </p:nvSpPr>
        <p:spPr>
          <a:xfrm>
            <a:off x="6085367" y="4038600"/>
            <a:ext cx="2449033" cy="30480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 algn="l">
              <a:buNone/>
              <a:defRPr sz="1600" b="0" i="0" baseline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&lt; Email &gt;</a:t>
            </a:r>
          </a:p>
        </p:txBody>
      </p:sp>
      <p:sp>
        <p:nvSpPr>
          <p:cNvPr id="20" name="Text Placeholder 2"/>
          <p:cNvSpPr>
            <a:spLocks noGrp="1"/>
          </p:cNvSpPr>
          <p:nvPr>
            <p:ph type="body" idx="24" hasCustomPrompt="1"/>
          </p:nvPr>
        </p:nvSpPr>
        <p:spPr>
          <a:xfrm>
            <a:off x="6074734" y="2133600"/>
            <a:ext cx="2449033" cy="30480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 algn="l">
              <a:buNone/>
              <a:defRPr sz="1600" b="1" i="0" baseline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&lt; Name &gt;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type="body" idx="25" hasCustomPrompt="1"/>
          </p:nvPr>
        </p:nvSpPr>
        <p:spPr>
          <a:xfrm>
            <a:off x="6074734" y="2438400"/>
            <a:ext cx="2449033" cy="30480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 algn="l">
              <a:buNone/>
              <a:defRPr sz="1600" b="0" i="0" baseline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&lt; Phone &gt;</a:t>
            </a:r>
          </a:p>
        </p:txBody>
      </p:sp>
      <p:sp>
        <p:nvSpPr>
          <p:cNvPr id="22" name="Text Placeholder 2"/>
          <p:cNvSpPr>
            <a:spLocks noGrp="1"/>
          </p:cNvSpPr>
          <p:nvPr>
            <p:ph type="body" idx="26" hasCustomPrompt="1"/>
          </p:nvPr>
        </p:nvSpPr>
        <p:spPr>
          <a:xfrm>
            <a:off x="6074734" y="2743200"/>
            <a:ext cx="2449033" cy="30480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 algn="l">
              <a:buNone/>
              <a:defRPr sz="1600" b="0" i="0" baseline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&lt; Email &gt;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5998534" y="1091625"/>
            <a:ext cx="201208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Thank you.</a:t>
            </a:r>
          </a:p>
        </p:txBody>
      </p:sp>
      <p:sp>
        <p:nvSpPr>
          <p:cNvPr id="26" name="Rectangle 25"/>
          <p:cNvSpPr/>
          <p:nvPr userDrawn="1"/>
        </p:nvSpPr>
        <p:spPr>
          <a:xfrm>
            <a:off x="6074477" y="6303044"/>
            <a:ext cx="233942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>
                    <a:lumMod val="75000"/>
                  </a:schemeClr>
                </a:solidFill>
                <a:effectLst/>
                <a:hlinkClick r:id="rId4"/>
              </a:rPr>
              <a:t>www.alvanon.com</a:t>
            </a:r>
            <a:endParaRPr lang="en-US" sz="1400" dirty="0">
              <a:solidFill>
                <a:schemeClr val="bg1">
                  <a:lumMod val="75000"/>
                </a:schemeClr>
              </a:solidFill>
              <a:effectLst/>
            </a:endParaRPr>
          </a:p>
        </p:txBody>
      </p:sp>
      <p:pic>
        <p:nvPicPr>
          <p:cNvPr id="3074" name="Picture 2" descr="\\alvafile\New York\Marketing\Media &amp; PR\=== Media Library ===\Image Bank\___Art &amp; Graphics\Icons\Brand Logos &amp; Buttons\Social Media Icons\Facebook.png">
            <a:hlinkClick r:id="rId5"/>
          </p:cNvPr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6200" y="6359847"/>
            <a:ext cx="219075" cy="219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\\alvafile\New York\Marketing\Media &amp; PR\=== Media Library ===\Image Bank\___Art &amp; Graphics\Icons\Brand Logos &amp; Buttons\Social Media Icons\Linkedin.png">
            <a:hlinkClick r:id="rId7"/>
          </p:cNvPr>
          <p:cNvPicPr>
            <a:picLocks noChangeAspect="1" noChangeArrowheads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1525" y="6359847"/>
            <a:ext cx="219075" cy="219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\\alvafile\New York\Marketing\Media &amp; PR\=== Media Library ===\Image Bank\___Art &amp; Graphics\Icons\Brand Logos &amp; Buttons\Social Media Icons\Twitter.png">
            <a:hlinkClick r:id="rId9"/>
          </p:cNvPr>
          <p:cNvPicPr>
            <a:picLocks noChangeAspect="1" noChangeArrowheads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4193" y="6359847"/>
            <a:ext cx="219075" cy="219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scharm\Desktop\youtube-icon.png">
            <a:hlinkClick r:id="rId11"/>
          </p:cNvPr>
          <p:cNvPicPr>
            <a:picLocks noChangeAspect="1" noChangeArrowheads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4150" y="6351610"/>
            <a:ext cx="250974" cy="250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/>
          <p:cNvSpPr txBox="1"/>
          <p:nvPr userDrawn="1"/>
        </p:nvSpPr>
        <p:spPr>
          <a:xfrm>
            <a:off x="3862137" y="5181600"/>
            <a:ext cx="5303520" cy="492443"/>
          </a:xfrm>
          <a:prstGeom prst="rect">
            <a:avLst/>
          </a:prstGeom>
          <a:solidFill>
            <a:srgbClr val="EA5B0C"/>
          </a:solidFill>
        </p:spPr>
        <p:txBody>
          <a:bodyPr wrap="square" rtlCol="0" anchor="ctr">
            <a:spAutoFit/>
          </a:bodyPr>
          <a:lstStyle/>
          <a:p>
            <a:r>
              <a:rPr lang="en-GB" sz="26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  The Global</a:t>
            </a:r>
            <a:r>
              <a:rPr lang="en-GB" sz="2600" baseline="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Apparel Business Expert.</a:t>
            </a:r>
            <a:endParaRPr lang="en-US" sz="26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24" name="Picture 7" descr="C:\Users\scharm\Desktop\AlvanonLogo_2015_Square_Logo_Tagline.png"/>
          <p:cNvPicPr>
            <a:picLocks noChangeAspect="1" noChangeArrowheads="1"/>
          </p:cNvPicPr>
          <p:nvPr userDrawn="1"/>
        </p:nvPicPr>
        <p:blipFill rotWithShape="1">
          <a:blip r:embed="rId13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680" b="-1"/>
          <a:stretch/>
        </p:blipFill>
        <p:spPr bwMode="auto">
          <a:xfrm>
            <a:off x="152400" y="5996575"/>
            <a:ext cx="1790642" cy="710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3" descr="V:\Marketing Internal\Marketing Management\Events &amp; Activities\Event Details\AAFA\AAFA Webinar\2013\Presentation Deck\Images\AAFA_Webinar_WorldMap_Ring1.png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" y="2143125"/>
            <a:ext cx="815974" cy="815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3" descr="V:\Marketing Internal\Marketing Management\Events &amp; Activities\Event Details\AAFA\AAFA Webinar\2013\Presentation Deck\Images\AAFA_Webinar_WorldMap_Ring1.png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3517" y="1736728"/>
            <a:ext cx="815974" cy="815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3" descr="V:\Marketing Internal\Marketing Management\Events &amp; Activities\Event Details\AAFA\AAFA Webinar\2013\Presentation Deck\Images\AAFA_Webinar_WorldMap_Ring1.png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2550490"/>
            <a:ext cx="815974" cy="815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0593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6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6" presetClass="emph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2000" tmFilter="0, 0; .2, .5; .8, .5; 1, 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1" dur="1000" autoRev="1" fill="hold"/>
                                        <p:tgtEl>
                                          <p:spTgt spid="3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6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6" presetClass="emph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2000" tmFilter="0, 0; .2, .5; .8, .5; 1, 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7" dur="1000" autoRev="1" fill="hold"/>
                                        <p:tgtEl>
                                          <p:spTgt spid="3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6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6" presetClass="emph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2000" tmFilter="0, 0; .2, .5; .8, .5; 1, 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3" dur="1000" autoRev="1" fill="hold"/>
                                        <p:tgtEl>
                                          <p:spTgt spid="3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3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5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6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42" presetClass="entr" presetSubtype="0" fill="hold" nodeType="afterEffect" nodePh="1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0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1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2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" grpId="0"/>
      <p:bldP spid="19" grpId="0" animBg="1"/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microsoft.com/office/2007/relationships/hdphoto" Target="../media/hdphoto1.wdp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V:\Corporate\Sales Support\Alvanon Overview\Corporate Presentations\Corporate Exec Overview\Images\Cover page\FINAL\CorpPPT_BG-01.jp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064" y="-4314"/>
            <a:ext cx="9163050" cy="6873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V:\Corporate\Brand ID\Logos\2010\Alvanon Logo\To Distribute\Alvanon Logo - To Distribute\Alvanon_Logo(TEXT-ONLY)_Web-Screen_RGB_72dpi(TransparentBG).png"/>
          <p:cNvPicPr>
            <a:picLocks noChangeAspect="1" noChangeArrowheads="1"/>
          </p:cNvPicPr>
          <p:nvPr/>
        </p:nvPicPr>
        <p:blipFill rotWithShape="1">
          <a:blip r:embed="rId1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35688"/>
          <a:stretch/>
        </p:blipFill>
        <p:spPr bwMode="auto">
          <a:xfrm>
            <a:off x="7848600" y="6525703"/>
            <a:ext cx="935063" cy="179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57200" y="6433927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0FB65EFE-AC83-4BBB-AD15-B8ED458EBE8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itle Placeholder 1"/>
          <p:cNvSpPr>
            <a:spLocks noGrp="1"/>
          </p:cNvSpPr>
          <p:nvPr>
            <p:ph type="title"/>
          </p:nvPr>
        </p:nvSpPr>
        <p:spPr>
          <a:xfrm>
            <a:off x="438150" y="152400"/>
            <a:ext cx="8229600" cy="6397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idx="1"/>
          </p:nvPr>
        </p:nvSpPr>
        <p:spPr>
          <a:xfrm>
            <a:off x="457200" y="914400"/>
            <a:ext cx="8229600" cy="5257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8596377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901" r:id="rId2"/>
    <p:sldLayoutId id="2147483899" r:id="rId3"/>
    <p:sldLayoutId id="2147483900" r:id="rId4"/>
    <p:sldLayoutId id="2147483662" r:id="rId5"/>
    <p:sldLayoutId id="2147483836" r:id="rId6"/>
    <p:sldLayoutId id="2147483831" r:id="rId7"/>
    <p:sldLayoutId id="2147483671" r:id="rId8"/>
    <p:sldLayoutId id="2147483828" r:id="rId9"/>
    <p:sldLayoutId id="2147483751" r:id="rId10"/>
    <p:sldLayoutId id="2147483897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uiExpand="1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hdr="0" ftr="0" dt="0"/>
  <p:txStyles>
    <p:titleStyle>
      <a:lvl1pPr algn="l" defTabSz="914400" rtl="0" eaLnBrk="1" latinLnBrk="0" hangingPunct="1">
        <a:spcBef>
          <a:spcPct val="0"/>
        </a:spcBef>
        <a:buNone/>
        <a:defRPr sz="3200" b="1" kern="1200">
          <a:solidFill>
            <a:srgbClr val="EA5B0C"/>
          </a:solidFill>
          <a:latin typeface="Calibri" panose="020F0502020204030204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ct val="20000"/>
        </a:spcBef>
        <a:buFont typeface="Arial" panose="020B0604020202020204" pitchFamily="34" charset="0"/>
        <a:buNone/>
        <a:defRPr sz="2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lnSpc>
          <a:spcPct val="100000"/>
        </a:lnSpc>
        <a:spcBef>
          <a:spcPct val="20000"/>
        </a:spcBef>
        <a:buClr>
          <a:srgbClr val="EB7743"/>
        </a:buClr>
        <a:buFont typeface="Arial" panose="020B0604020202020204" pitchFamily="34" charset="0"/>
        <a:buChar char="•"/>
        <a:defRPr sz="22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ct val="20000"/>
        </a:spcBef>
        <a:buClr>
          <a:schemeClr val="bg1">
            <a:lumMod val="50000"/>
          </a:schemeClr>
        </a:buClr>
        <a:buFont typeface="Arial" panose="020B0604020202020204" pitchFamily="34" charset="0"/>
        <a:buChar char="•"/>
        <a:defRPr sz="2200" i="0" kern="1200" baseline="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ct val="20000"/>
        </a:spcBef>
        <a:buClr>
          <a:schemeClr val="bg1">
            <a:lumMod val="50000"/>
          </a:schemeClr>
        </a:buClr>
        <a:buFont typeface="Arial" panose="020B0604020202020204" pitchFamily="34" charset="0"/>
        <a:buChar char="•"/>
        <a:defRPr sz="22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sherie.ellis@alvanon.co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 txBox="1"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lvl="0"/>
            <a:fld id="{1635DB32-481F-4548-9435-EBACBD8E8719}" type="datetime4">
              <a:rPr lang="en-US" sz="2000" smtClean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April 19, 2018</a:t>
            </a:fld>
            <a:endParaRPr lang="en-US" sz="2000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" name="Title 2"/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C&amp;A Plus 46</a:t>
            </a:r>
            <a:br>
              <a:rPr lang="en-US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en-US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Signature Packet</a:t>
            </a: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11" name="Text Placeholder 10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522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FB65EFE-AC83-4BBB-AD15-B8ED458EBE89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9C9CE6-17DD-4870-9C13-EF5EFB0382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8625" y="3248025"/>
            <a:ext cx="666750" cy="3619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E32C8A7-4052-490A-A981-03E2F500F6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1025" y="3400425"/>
            <a:ext cx="666750" cy="3619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8701FB5-A779-4572-8271-A1A9D8CDD6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7200"/>
            <a:ext cx="666750" cy="3619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CEFDCB6-E7BE-40EA-AA43-31523714C4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010" y="1066800"/>
            <a:ext cx="9144000" cy="4203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107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FB65EFE-AC83-4BBB-AD15-B8ED458EBE89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4BA9FCF-3A52-40BB-B5B8-F34DF43BB2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0"/>
            <a:ext cx="7277914" cy="632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99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FB65EFE-AC83-4BBB-AD15-B8ED458EBE89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6711D1-25CF-4D38-B27C-2FAF4BC7E5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225" y="0"/>
            <a:ext cx="7101550" cy="6366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402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FB65EFE-AC83-4BBB-AD15-B8ED458EBE89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2A7A27-B8D6-46B7-BDC0-B1DBCF218E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5800"/>
            <a:ext cx="9144000" cy="51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691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FB65EFE-AC83-4BBB-AD15-B8ED458EBE89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E60993F-E73B-4FE7-91EA-9D3C736322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3" y="685800"/>
            <a:ext cx="9144000" cy="5330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334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FB65EFE-AC83-4BBB-AD15-B8ED458EBE89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75972AE-6235-4620-BBD3-85D5FFAFD1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3400"/>
            <a:ext cx="9144000" cy="527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091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FB65EFE-AC83-4BBB-AD15-B8ED458EBE89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CB88F7-32A1-45F8-B821-E551703D9A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0"/>
            <a:ext cx="5476932" cy="6339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143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FB65EFE-AC83-4BBB-AD15-B8ED458EBE89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36823F-7E95-47DE-9D1B-D6EDE5BB66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0"/>
            <a:ext cx="5656244" cy="6327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494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FB65EFE-AC83-4BBB-AD15-B8ED458EBE89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0D731AD-D2C9-4514-8A43-38951C9042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0"/>
            <a:ext cx="5333821" cy="632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957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FB65EFE-AC83-4BBB-AD15-B8ED458EBE89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E370C27-EC36-4DA7-9EFE-B7D51AA16B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0"/>
            <a:ext cx="5988852" cy="6327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216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…</a:t>
            </a:r>
            <a:endParaRPr lang="en-US" dirty="0"/>
          </a:p>
        </p:txBody>
      </p:sp>
      <p:sp>
        <p:nvSpPr>
          <p:cNvPr id="26" name="Slide Number Placeholder 2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0FB65EFE-AC83-4BBB-AD15-B8ED458EBE89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Cover Letter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sz="quarter" idx="4294967295"/>
          </p:nvPr>
        </p:nvSpPr>
        <p:spPr>
          <a:xfrm>
            <a:off x="476250" y="1066800"/>
            <a:ext cx="8210550" cy="4876800"/>
          </a:xfrm>
        </p:spPr>
        <p:txBody>
          <a:bodyPr>
            <a:normAutofit fontScale="77500" lnSpcReduction="20000"/>
          </a:bodyPr>
          <a:lstStyle/>
          <a:p>
            <a:fld id="{B35B3DBB-F319-42A9-A561-5D932E327BED}" type="datetime4">
              <a:rPr lang="en-US" smtClean="0"/>
              <a:pPr/>
              <a:t>April 19, 2018</a:t>
            </a:fld>
            <a:endParaRPr lang="en-US" dirty="0"/>
          </a:p>
          <a:p>
            <a:endParaRPr lang="en-US" dirty="0"/>
          </a:p>
          <a:p>
            <a:r>
              <a:rPr lang="en-US" dirty="0"/>
              <a:t>Final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/>
              <a:t>Screenshots 		Pages 3-6</a:t>
            </a:r>
          </a:p>
          <a:p>
            <a:r>
              <a:rPr lang="en-US" dirty="0"/>
              <a:t>Comparisons / Overlays	Pages 7-20</a:t>
            </a:r>
          </a:p>
          <a:p>
            <a:endParaRPr lang="en-US" dirty="0"/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-</a:t>
            </a:r>
            <a:r>
              <a:rPr lang="en-US" dirty="0"/>
              <a:t> The final Screenshots, Comparisons and Overlays are included for your review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-</a:t>
            </a:r>
            <a:r>
              <a:rPr lang="en-US" dirty="0"/>
              <a:t> Please sign where indicated on each page and return in order to initiate proto form development. If any alterations are needed, please let me know.</a:t>
            </a:r>
          </a:p>
          <a:p>
            <a:pPr marL="342900" indent="-342900">
              <a:buFontTx/>
              <a:buChar char="-"/>
            </a:pPr>
            <a:endParaRPr lang="en-US" dirty="0"/>
          </a:p>
          <a:p>
            <a:r>
              <a:rPr lang="en-US" dirty="0"/>
              <a:t>Please let me know if you have any questions.</a:t>
            </a:r>
          </a:p>
          <a:p>
            <a:endParaRPr lang="en-US" dirty="0"/>
          </a:p>
          <a:p>
            <a:r>
              <a:rPr lang="en-US" dirty="0"/>
              <a:t>Thanks &amp; regards, </a:t>
            </a:r>
          </a:p>
          <a:p>
            <a:r>
              <a:rPr lang="en-US" sz="1600" dirty="0"/>
              <a:t>Sherie Ellis</a:t>
            </a:r>
          </a:p>
          <a:p>
            <a:r>
              <a:rPr lang="en-US" sz="1600" dirty="0"/>
              <a:t>Project Manager</a:t>
            </a:r>
          </a:p>
          <a:p>
            <a:r>
              <a:rPr lang="en-US" sz="1600" dirty="0" err="1"/>
              <a:t>Alvanon</a:t>
            </a:r>
            <a:r>
              <a:rPr lang="en-US" sz="1600" dirty="0"/>
              <a:t>, Inc</a:t>
            </a:r>
          </a:p>
          <a:p>
            <a:r>
              <a:rPr lang="en-US" sz="1600" dirty="0"/>
              <a:t>212-868-4318 ext. 132</a:t>
            </a:r>
          </a:p>
          <a:p>
            <a:r>
              <a:rPr lang="en-US" sz="1600" u="sng" dirty="0">
                <a:hlinkClick r:id="rId3"/>
              </a:rPr>
              <a:t>sherie.ellis@alvanon.com</a:t>
            </a:r>
            <a:endParaRPr lang="en-US" sz="16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8496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FB65EFE-AC83-4BBB-AD15-B8ED458EBE89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A0466C-C9DA-49B2-87E4-1465EF40CF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9686" y="0"/>
            <a:ext cx="5784627" cy="6362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694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20"/>
          </p:nvPr>
        </p:nvSpPr>
        <p:spPr/>
        <p:txBody>
          <a:bodyPr/>
          <a:lstStyle/>
          <a:p>
            <a:r>
              <a:rPr lang="en-US" dirty="0"/>
              <a:t>Alvanon, Inc.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1"/>
          </p:nvPr>
        </p:nvSpPr>
        <p:spPr/>
        <p:txBody>
          <a:bodyPr/>
          <a:lstStyle/>
          <a:p>
            <a:r>
              <a:rPr lang="en-US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+1 212 868 4318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26"/>
          </p:nvPr>
        </p:nvSpPr>
        <p:spPr/>
        <p:txBody>
          <a:bodyPr/>
          <a:lstStyle/>
          <a:p>
            <a:r>
              <a:rPr lang="en-US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Consulting@alvanon.com</a:t>
            </a:r>
          </a:p>
        </p:txBody>
      </p:sp>
    </p:spTree>
    <p:extLst>
      <p:ext uri="{BB962C8B-B14F-4D97-AF65-F5344CB8AC3E}">
        <p14:creationId xmlns:p14="http://schemas.microsoft.com/office/powerpoint/2010/main" val="2059623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C&amp;A Plus 46 Screenshots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4294967295"/>
          </p:nvPr>
        </p:nvSpPr>
        <p:spPr>
          <a:xfrm>
            <a:off x="0" y="6434138"/>
            <a:ext cx="2133600" cy="365125"/>
          </a:xfrm>
        </p:spPr>
        <p:txBody>
          <a:bodyPr/>
          <a:lstStyle/>
          <a:p>
            <a:fld id="{0FB65EFE-AC83-4BBB-AD15-B8ED458EBE89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058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82634EC-736E-448B-8691-38518C610F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0"/>
            <a:ext cx="7424777" cy="6371617"/>
          </a:xfrm>
          <a:prstGeom prst="rect">
            <a:avLst/>
          </a:prstGeom>
        </p:spPr>
      </p:pic>
      <p:sp>
        <p:nvSpPr>
          <p:cNvPr id="14" name="Slide Number Placeholder 1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0FB65EFE-AC83-4BBB-AD15-B8ED458EBE89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6011218" y="304800"/>
            <a:ext cx="2171700" cy="685800"/>
          </a:xfrm>
          <a:prstGeom prst="roundRect">
            <a:avLst/>
          </a:prstGeom>
          <a:noFill/>
          <a:ln w="57150">
            <a:solidFill>
              <a:srgbClr val="FF660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rgbClr val="FF6600"/>
                </a:solidFill>
                <a:effectLst/>
                <a:ea typeface="Times New Roman" panose="02020603050405020304" pitchFamily="18" charset="0"/>
              </a:rPr>
              <a:t>SIGN HERE</a:t>
            </a:r>
            <a:endParaRPr lang="en-US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0332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FCC87BB-43B4-42E8-9E1B-C28FC9EA36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0"/>
            <a:ext cx="7279167" cy="6357090"/>
          </a:xfrm>
          <a:prstGeom prst="rect">
            <a:avLst/>
          </a:prstGeom>
        </p:spPr>
      </p:pic>
      <p:sp>
        <p:nvSpPr>
          <p:cNvPr id="14" name="Slide Number Placeholder 1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0FB65EFE-AC83-4BBB-AD15-B8ED458EBE89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5911968" y="304800"/>
            <a:ext cx="2171700" cy="685800"/>
          </a:xfrm>
          <a:prstGeom prst="roundRect">
            <a:avLst/>
          </a:prstGeom>
          <a:noFill/>
          <a:ln w="57150">
            <a:solidFill>
              <a:srgbClr val="FF660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rgbClr val="FF6600"/>
                </a:solidFill>
                <a:effectLst/>
                <a:ea typeface="Times New Roman" panose="02020603050405020304" pitchFamily="18" charset="0"/>
              </a:rPr>
              <a:t>SIGN HERE</a:t>
            </a:r>
            <a:endParaRPr lang="en-US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0332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0337EE9-D239-4ADB-B5BE-2915EA24E2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305299" y="-2207400"/>
            <a:ext cx="4402702" cy="8817501"/>
          </a:xfrm>
          <a:prstGeom prst="rect">
            <a:avLst/>
          </a:prstGeom>
        </p:spPr>
      </p:pic>
      <p:sp>
        <p:nvSpPr>
          <p:cNvPr id="14" name="Slide Number Placeholder 1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0FB65EFE-AC83-4BBB-AD15-B8ED458EBE89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 rot="5400000">
            <a:off x="7617351" y="4792275"/>
            <a:ext cx="2171700" cy="685800"/>
          </a:xfrm>
          <a:prstGeom prst="roundRect">
            <a:avLst/>
          </a:prstGeom>
          <a:noFill/>
          <a:ln w="57150">
            <a:solidFill>
              <a:srgbClr val="FF660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rgbClr val="FF6600"/>
                </a:solidFill>
                <a:effectLst/>
                <a:ea typeface="Times New Roman" panose="02020603050405020304" pitchFamily="18" charset="0"/>
              </a:rPr>
              <a:t>SIGN HERE</a:t>
            </a:r>
            <a:endParaRPr lang="en-US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E00822A-ACAE-4384-9206-8C3E19C844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3291618" y="1535385"/>
            <a:ext cx="1515663" cy="7903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332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Comparisons &amp; Overlays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ctr"/>
            <a:endParaRPr lang="en-US" sz="320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4294967295"/>
          </p:nvPr>
        </p:nvSpPr>
        <p:spPr>
          <a:xfrm>
            <a:off x="0" y="6434138"/>
            <a:ext cx="2133600" cy="365125"/>
          </a:xfrm>
        </p:spPr>
        <p:txBody>
          <a:bodyPr/>
          <a:lstStyle/>
          <a:p>
            <a:fld id="{0FB65EFE-AC83-4BBB-AD15-B8ED458EBE89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058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FB65EFE-AC83-4BBB-AD15-B8ED458EBE89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5DC061-1626-43F3-8E0F-398F55E8F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6800"/>
            <a:ext cx="9144000" cy="4191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046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FB65EFE-AC83-4BBB-AD15-B8ED458EBE89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8250C53-41D9-4063-A7CE-28523E89D5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0"/>
            <a:ext cx="9144000" cy="4070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646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MASTER_AlvanonPPT2015__ [TEMPLATE]_v2.0 (A4-TEST)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14069</TotalTime>
  <Words>84</Words>
  <Application>Microsoft Office PowerPoint</Application>
  <PresentationFormat>On-screen Show (4:3)</PresentationFormat>
  <Paragraphs>55</Paragraphs>
  <Slides>21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Times New Roman</vt:lpstr>
      <vt:lpstr>MASTER_AlvanonPPT2015__ [TEMPLATE]_v2.0 (A4-TEST)</vt:lpstr>
      <vt:lpstr>C&amp;A Plus 46 Signature Packet</vt:lpstr>
      <vt:lpstr>Cover Letter</vt:lpstr>
      <vt:lpstr>C&amp;A Plus 46 Screenshots</vt:lpstr>
      <vt:lpstr>PowerPoint Presentation</vt:lpstr>
      <vt:lpstr>PowerPoint Presentation</vt:lpstr>
      <vt:lpstr>PowerPoint Presentation</vt:lpstr>
      <vt:lpstr>Comparisons &amp; Overlays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Template Guidelines 2015</dc:title>
  <dc:creator>Susana Charm</dc:creator>
  <cp:lastModifiedBy>Sherie Ellis</cp:lastModifiedBy>
  <cp:revision>194</cp:revision>
  <dcterms:created xsi:type="dcterms:W3CDTF">2015-08-26T15:40:04Z</dcterms:created>
  <dcterms:modified xsi:type="dcterms:W3CDTF">2018-04-19T17:37:35Z</dcterms:modified>
</cp:coreProperties>
</file>